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75"/>
    <a:srgbClr val="006D77"/>
    <a:srgbClr val="00DFC6"/>
    <a:srgbClr val="202020"/>
    <a:srgbClr val="2E2E2E"/>
    <a:srgbClr val="072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D7DB6-4869-6E46-8B30-436AF985C8D1}" type="datetimeFigureOut">
              <a:rPr lang="en-GR" smtClean="0"/>
              <a:t>4/7/22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A903B-5B55-894B-91EB-E5AA36FB7EDC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24484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A903B-5B55-894B-91EB-E5AA36FB7EDC}" type="slidenum">
              <a:rPr lang="en-GR" smtClean="0"/>
              <a:t>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5080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6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6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7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3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3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2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3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5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6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6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65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how-i-handled-imbalanced-text-data-ba9b757ab1d8" TargetMode="External"/><Relationship Id="rId5" Type="http://schemas.openxmlformats.org/officeDocument/2006/relationships/hyperlink" Target="https://nlp.johnsnowlabs.com/docs/en/annotators#sentenceembeddings" TargetMode="External"/><Relationship Id="rId4" Type="http://schemas.openxmlformats.org/officeDocument/2006/relationships/hyperlink" Target="https://nlp.johnsnowlabs.com/docs/en/instal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DDCBB481-2848-3385-DBEA-E7A70BED3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0" r="26713" b="-1"/>
          <a:stretch/>
        </p:blipFill>
        <p:spPr>
          <a:xfrm>
            <a:off x="1" y="10"/>
            <a:ext cx="6095237" cy="6857991"/>
          </a:xfrm>
          <a:custGeom>
            <a:avLst/>
            <a:gdLst/>
            <a:ahLst/>
            <a:cxnLst/>
            <a:rect l="l" t="t" r="r" b="b"/>
            <a:pathLst>
              <a:path w="6095237" h="6858001">
                <a:moveTo>
                  <a:pt x="0" y="3333751"/>
                </a:moveTo>
                <a:lnTo>
                  <a:pt x="5699134" y="3333751"/>
                </a:lnTo>
                <a:lnTo>
                  <a:pt x="5698528" y="3357461"/>
                </a:lnTo>
                <a:lnTo>
                  <a:pt x="5695762" y="3365728"/>
                </a:lnTo>
                <a:lnTo>
                  <a:pt x="5684739" y="3398677"/>
                </a:lnTo>
                <a:cubicBezTo>
                  <a:pt x="5672547" y="3424765"/>
                  <a:pt x="5673881" y="3457327"/>
                  <a:pt x="5669119" y="3486946"/>
                </a:cubicBezTo>
                <a:cubicBezTo>
                  <a:pt x="5667404" y="3497439"/>
                  <a:pt x="5664785" y="3507933"/>
                  <a:pt x="5662594" y="3518451"/>
                </a:cubicBezTo>
                <a:lnTo>
                  <a:pt x="5661870" y="3524252"/>
                </a:lnTo>
                <a:lnTo>
                  <a:pt x="5658641" y="3550106"/>
                </a:lnTo>
                <a:cubicBezTo>
                  <a:pt x="5658641" y="3576391"/>
                  <a:pt x="5664737" y="3602478"/>
                  <a:pt x="5667023" y="3628959"/>
                </a:cubicBezTo>
                <a:cubicBezTo>
                  <a:pt x="5668927" y="3649555"/>
                  <a:pt x="5668165" y="3670544"/>
                  <a:pt x="5670451" y="3691138"/>
                </a:cubicBezTo>
                <a:cubicBezTo>
                  <a:pt x="5672167" y="3708009"/>
                  <a:pt x="5676547" y="3724680"/>
                  <a:pt x="5680167" y="3741353"/>
                </a:cubicBezTo>
                <a:cubicBezTo>
                  <a:pt x="5680834" y="3744394"/>
                  <a:pt x="5682454" y="3747434"/>
                  <a:pt x="5683811" y="3750401"/>
                </a:cubicBezTo>
                <a:lnTo>
                  <a:pt x="5685192" y="3756135"/>
                </a:lnTo>
                <a:lnTo>
                  <a:pt x="5713812" y="3748730"/>
                </a:lnTo>
                <a:lnTo>
                  <a:pt x="5714043" y="3748682"/>
                </a:lnTo>
                <a:lnTo>
                  <a:pt x="5713813" y="3748731"/>
                </a:lnTo>
                <a:lnTo>
                  <a:pt x="5685193" y="3756136"/>
                </a:lnTo>
                <a:lnTo>
                  <a:pt x="5685885" y="3759007"/>
                </a:lnTo>
                <a:cubicBezTo>
                  <a:pt x="5677692" y="3813538"/>
                  <a:pt x="5714269" y="3852768"/>
                  <a:pt x="5730462" y="3898864"/>
                </a:cubicBezTo>
                <a:cubicBezTo>
                  <a:pt x="5747609" y="3947314"/>
                  <a:pt x="5773897" y="3994194"/>
                  <a:pt x="5766087" y="4048330"/>
                </a:cubicBezTo>
                <a:cubicBezTo>
                  <a:pt x="5761325" y="4081088"/>
                  <a:pt x="5750275" y="4112668"/>
                  <a:pt x="5743606" y="4145230"/>
                </a:cubicBezTo>
                <a:cubicBezTo>
                  <a:pt x="5741320" y="4156803"/>
                  <a:pt x="5741702" y="4169748"/>
                  <a:pt x="5743988" y="4181322"/>
                </a:cubicBezTo>
                <a:cubicBezTo>
                  <a:pt x="5754467" y="4237224"/>
                  <a:pt x="5755991" y="4292342"/>
                  <a:pt x="5738844" y="4347267"/>
                </a:cubicBezTo>
                <a:cubicBezTo>
                  <a:pt x="5735986" y="4356680"/>
                  <a:pt x="5733320" y="4366684"/>
                  <a:pt x="5733320" y="4376493"/>
                </a:cubicBezTo>
                <a:cubicBezTo>
                  <a:pt x="5733320" y="4430237"/>
                  <a:pt x="5737320" y="4483001"/>
                  <a:pt x="5755991" y="4534394"/>
                </a:cubicBezTo>
                <a:cubicBezTo>
                  <a:pt x="5762277" y="4551655"/>
                  <a:pt x="5758277" y="4572644"/>
                  <a:pt x="5759801" y="4591670"/>
                </a:cubicBezTo>
                <a:cubicBezTo>
                  <a:pt x="5761133" y="4609322"/>
                  <a:pt x="5761705" y="4627369"/>
                  <a:pt x="5766087" y="4644434"/>
                </a:cubicBezTo>
                <a:cubicBezTo>
                  <a:pt x="5772563" y="4669346"/>
                  <a:pt x="5773325" y="4692491"/>
                  <a:pt x="5767611" y="4718187"/>
                </a:cubicBezTo>
                <a:cubicBezTo>
                  <a:pt x="5762277" y="4742705"/>
                  <a:pt x="5764943" y="4769186"/>
                  <a:pt x="5764753" y="4794687"/>
                </a:cubicBezTo>
                <a:cubicBezTo>
                  <a:pt x="5764563" y="4823128"/>
                  <a:pt x="5764373" y="4851570"/>
                  <a:pt x="5765325" y="4880011"/>
                </a:cubicBezTo>
                <a:cubicBezTo>
                  <a:pt x="5765705" y="4891388"/>
                  <a:pt x="5773325" y="4904334"/>
                  <a:pt x="5770277" y="4913751"/>
                </a:cubicBezTo>
                <a:cubicBezTo>
                  <a:pt x="5759991" y="4944153"/>
                  <a:pt x="5772373" y="4974557"/>
                  <a:pt x="5766849" y="5004959"/>
                </a:cubicBezTo>
                <a:cubicBezTo>
                  <a:pt x="5763991" y="5019868"/>
                  <a:pt x="5771801" y="5036736"/>
                  <a:pt x="5772563" y="5052820"/>
                </a:cubicBezTo>
                <a:cubicBezTo>
                  <a:pt x="5773897" y="5079104"/>
                  <a:pt x="5773325" y="5105388"/>
                  <a:pt x="5773707" y="5131673"/>
                </a:cubicBezTo>
                <a:cubicBezTo>
                  <a:pt x="5773897" y="5140304"/>
                  <a:pt x="5774659" y="5148739"/>
                  <a:pt x="5775042" y="5157370"/>
                </a:cubicBezTo>
                <a:cubicBezTo>
                  <a:pt x="5775422" y="5165020"/>
                  <a:pt x="5777136" y="5173061"/>
                  <a:pt x="5775804" y="5180319"/>
                </a:cubicBezTo>
                <a:cubicBezTo>
                  <a:pt x="5771039" y="5206604"/>
                  <a:pt x="5763229" y="5232496"/>
                  <a:pt x="5760181" y="5258975"/>
                </a:cubicBezTo>
                <a:cubicBezTo>
                  <a:pt x="5757515" y="5281924"/>
                  <a:pt x="5761133" y="5305660"/>
                  <a:pt x="5759229" y="5328805"/>
                </a:cubicBezTo>
                <a:cubicBezTo>
                  <a:pt x="5755991" y="5369604"/>
                  <a:pt x="5750275" y="5410403"/>
                  <a:pt x="5746655" y="5451203"/>
                </a:cubicBezTo>
                <a:cubicBezTo>
                  <a:pt x="5745893" y="5460031"/>
                  <a:pt x="5750657" y="5469249"/>
                  <a:pt x="5751037" y="5478272"/>
                </a:cubicBezTo>
                <a:cubicBezTo>
                  <a:pt x="5751989" y="5506518"/>
                  <a:pt x="5752181" y="5534764"/>
                  <a:pt x="5752751" y="5563010"/>
                </a:cubicBezTo>
                <a:cubicBezTo>
                  <a:pt x="5752943" y="5579094"/>
                  <a:pt x="5752371" y="5595374"/>
                  <a:pt x="5754085" y="5611265"/>
                </a:cubicBezTo>
                <a:cubicBezTo>
                  <a:pt x="5756371" y="5632250"/>
                  <a:pt x="5759801" y="5651277"/>
                  <a:pt x="5744941" y="5670892"/>
                </a:cubicBezTo>
                <a:cubicBezTo>
                  <a:pt x="5721890" y="5701101"/>
                  <a:pt x="5730844" y="5739546"/>
                  <a:pt x="5725510" y="5774460"/>
                </a:cubicBezTo>
                <a:cubicBezTo>
                  <a:pt x="5724176" y="5783484"/>
                  <a:pt x="5723986" y="5792704"/>
                  <a:pt x="5722462" y="5801726"/>
                </a:cubicBezTo>
                <a:cubicBezTo>
                  <a:pt x="5719604" y="5818399"/>
                  <a:pt x="5716366" y="5834874"/>
                  <a:pt x="5713125" y="5851549"/>
                </a:cubicBezTo>
                <a:cubicBezTo>
                  <a:pt x="5712555" y="5854490"/>
                  <a:pt x="5712363" y="5857824"/>
                  <a:pt x="5711411" y="5860571"/>
                </a:cubicBezTo>
                <a:cubicBezTo>
                  <a:pt x="5703411" y="5885876"/>
                  <a:pt x="5694267" y="5910785"/>
                  <a:pt x="5687789" y="5936481"/>
                </a:cubicBezTo>
                <a:cubicBezTo>
                  <a:pt x="5684550" y="5949036"/>
                  <a:pt x="5684168" y="5962962"/>
                  <a:pt x="5685885" y="5975908"/>
                </a:cubicBezTo>
                <a:cubicBezTo>
                  <a:pt x="5690837" y="6013764"/>
                  <a:pt x="5692933" y="6051230"/>
                  <a:pt x="5685693" y="6089284"/>
                </a:cubicBezTo>
                <a:cubicBezTo>
                  <a:pt x="5682836" y="6104387"/>
                  <a:pt x="5687599" y="6121257"/>
                  <a:pt x="5689313" y="6137341"/>
                </a:cubicBezTo>
                <a:cubicBezTo>
                  <a:pt x="5693885" y="6175786"/>
                  <a:pt x="5698839" y="6214231"/>
                  <a:pt x="5703219" y="6252873"/>
                </a:cubicBezTo>
                <a:cubicBezTo>
                  <a:pt x="5705887" y="6277000"/>
                  <a:pt x="5707411" y="6301323"/>
                  <a:pt x="5710077" y="6325450"/>
                </a:cubicBezTo>
                <a:cubicBezTo>
                  <a:pt x="5713317" y="6353302"/>
                  <a:pt x="5718270" y="6380959"/>
                  <a:pt x="5720938" y="6408814"/>
                </a:cubicBezTo>
                <a:cubicBezTo>
                  <a:pt x="5723986" y="6440589"/>
                  <a:pt x="5724556" y="6472562"/>
                  <a:pt x="5727796" y="6504338"/>
                </a:cubicBezTo>
                <a:cubicBezTo>
                  <a:pt x="5734082" y="6562401"/>
                  <a:pt x="5741512" y="6620265"/>
                  <a:pt x="5748561" y="6678324"/>
                </a:cubicBezTo>
                <a:cubicBezTo>
                  <a:pt x="5755419" y="6734620"/>
                  <a:pt x="5761515" y="6790916"/>
                  <a:pt x="5770087" y="6846819"/>
                </a:cubicBezTo>
                <a:lnTo>
                  <a:pt x="5772929" y="6858001"/>
                </a:lnTo>
                <a:lnTo>
                  <a:pt x="0" y="6858001"/>
                </a:lnTo>
                <a:lnTo>
                  <a:pt x="0" y="3524252"/>
                </a:lnTo>
                <a:close/>
                <a:moveTo>
                  <a:pt x="0" y="0"/>
                </a:moveTo>
                <a:lnTo>
                  <a:pt x="6019574" y="0"/>
                </a:lnTo>
                <a:lnTo>
                  <a:pt x="6029175" y="80583"/>
                </a:lnTo>
                <a:cubicBezTo>
                  <a:pt x="6030319" y="88822"/>
                  <a:pt x="6032413" y="98237"/>
                  <a:pt x="6037177" y="104514"/>
                </a:cubicBezTo>
                <a:cubicBezTo>
                  <a:pt x="6069182" y="147470"/>
                  <a:pt x="6078135" y="199649"/>
                  <a:pt x="6075089" y="249272"/>
                </a:cubicBezTo>
                <a:cubicBezTo>
                  <a:pt x="6072800" y="288308"/>
                  <a:pt x="6071086" y="326557"/>
                  <a:pt x="6074324" y="365198"/>
                </a:cubicBezTo>
                <a:cubicBezTo>
                  <a:pt x="6074516" y="368141"/>
                  <a:pt x="6074134" y="372064"/>
                  <a:pt x="6072610" y="374220"/>
                </a:cubicBezTo>
                <a:cubicBezTo>
                  <a:pt x="6062514" y="387559"/>
                  <a:pt x="6061752" y="401485"/>
                  <a:pt x="6060038" y="418552"/>
                </a:cubicBezTo>
                <a:cubicBezTo>
                  <a:pt x="6057560" y="442679"/>
                  <a:pt x="6059276" y="464843"/>
                  <a:pt x="6063466" y="487205"/>
                </a:cubicBezTo>
                <a:cubicBezTo>
                  <a:pt x="6066514" y="503486"/>
                  <a:pt x="6072800" y="519961"/>
                  <a:pt x="6080803" y="534478"/>
                </a:cubicBezTo>
                <a:cubicBezTo>
                  <a:pt x="6092043" y="554679"/>
                  <a:pt x="6096423" y="574101"/>
                  <a:pt x="6081565" y="593322"/>
                </a:cubicBezTo>
                <a:cubicBezTo>
                  <a:pt x="6065752" y="614113"/>
                  <a:pt x="6071276" y="637652"/>
                  <a:pt x="6070706" y="660603"/>
                </a:cubicBezTo>
                <a:cubicBezTo>
                  <a:pt x="6070514" y="670605"/>
                  <a:pt x="6070896" y="681198"/>
                  <a:pt x="6068420" y="690809"/>
                </a:cubicBezTo>
                <a:cubicBezTo>
                  <a:pt x="6061370" y="718661"/>
                  <a:pt x="6050702" y="745535"/>
                  <a:pt x="6045940" y="773781"/>
                </a:cubicBezTo>
                <a:cubicBezTo>
                  <a:pt x="6043273" y="789474"/>
                  <a:pt x="6048036" y="806930"/>
                  <a:pt x="6051464" y="823213"/>
                </a:cubicBezTo>
                <a:cubicBezTo>
                  <a:pt x="6055084" y="839689"/>
                  <a:pt x="6060608" y="855968"/>
                  <a:pt x="6066324" y="871859"/>
                </a:cubicBezTo>
                <a:cubicBezTo>
                  <a:pt x="6070134" y="882645"/>
                  <a:pt x="6073754" y="894414"/>
                  <a:pt x="6080613" y="903045"/>
                </a:cubicBezTo>
                <a:cubicBezTo>
                  <a:pt x="6096233" y="922662"/>
                  <a:pt x="6098901" y="942864"/>
                  <a:pt x="6090709" y="966011"/>
                </a:cubicBezTo>
                <a:cubicBezTo>
                  <a:pt x="6089375" y="969541"/>
                  <a:pt x="6089375" y="973659"/>
                  <a:pt x="6089185" y="977582"/>
                </a:cubicBezTo>
                <a:cubicBezTo>
                  <a:pt x="6085185" y="1040355"/>
                  <a:pt x="6082707" y="1103121"/>
                  <a:pt x="6076611" y="1165498"/>
                </a:cubicBezTo>
                <a:cubicBezTo>
                  <a:pt x="6074134" y="1190799"/>
                  <a:pt x="6063276" y="1215122"/>
                  <a:pt x="6056418" y="1240034"/>
                </a:cubicBezTo>
                <a:cubicBezTo>
                  <a:pt x="6055084" y="1245135"/>
                  <a:pt x="6052988" y="1250824"/>
                  <a:pt x="6053942" y="1255923"/>
                </a:cubicBezTo>
                <a:cubicBezTo>
                  <a:pt x="6063466" y="1311432"/>
                  <a:pt x="6049560" y="1363414"/>
                  <a:pt x="6031271" y="1414609"/>
                </a:cubicBezTo>
                <a:cubicBezTo>
                  <a:pt x="6029365" y="1419903"/>
                  <a:pt x="6029937" y="1426376"/>
                  <a:pt x="6030319" y="1432262"/>
                </a:cubicBezTo>
                <a:cubicBezTo>
                  <a:pt x="6031651" y="1448740"/>
                  <a:pt x="6038319" y="1466588"/>
                  <a:pt x="6034319" y="1481495"/>
                </a:cubicBezTo>
                <a:cubicBezTo>
                  <a:pt x="6023269" y="1521118"/>
                  <a:pt x="6009934" y="1560348"/>
                  <a:pt x="5993170" y="1597617"/>
                </a:cubicBezTo>
                <a:cubicBezTo>
                  <a:pt x="5976215" y="1635476"/>
                  <a:pt x="5961927" y="1670585"/>
                  <a:pt x="5979071" y="1713934"/>
                </a:cubicBezTo>
                <a:cubicBezTo>
                  <a:pt x="5986312" y="1732372"/>
                  <a:pt x="5981167" y="1756694"/>
                  <a:pt x="5979263" y="1777881"/>
                </a:cubicBezTo>
                <a:cubicBezTo>
                  <a:pt x="5977739" y="1793374"/>
                  <a:pt x="5969165" y="1808282"/>
                  <a:pt x="5969165" y="1823583"/>
                </a:cubicBezTo>
                <a:cubicBezTo>
                  <a:pt x="5969165" y="1864385"/>
                  <a:pt x="5959069" y="1900670"/>
                  <a:pt x="5938494" y="1935977"/>
                </a:cubicBezTo>
                <a:cubicBezTo>
                  <a:pt x="5930494" y="1949711"/>
                  <a:pt x="5935828" y="1971091"/>
                  <a:pt x="5933732" y="1988939"/>
                </a:cubicBezTo>
                <a:cubicBezTo>
                  <a:pt x="5931256" y="2007771"/>
                  <a:pt x="5928970" y="2027187"/>
                  <a:pt x="5923443" y="2045235"/>
                </a:cubicBezTo>
                <a:cubicBezTo>
                  <a:pt x="5908965" y="2091918"/>
                  <a:pt x="5892582" y="2138014"/>
                  <a:pt x="5877342" y="2184501"/>
                </a:cubicBezTo>
                <a:cubicBezTo>
                  <a:pt x="5864767" y="2222749"/>
                  <a:pt x="5874674" y="2260413"/>
                  <a:pt x="5880008" y="2298269"/>
                </a:cubicBezTo>
                <a:cubicBezTo>
                  <a:pt x="5883438" y="2322005"/>
                  <a:pt x="5891630" y="2344167"/>
                  <a:pt x="5879438" y="2370844"/>
                </a:cubicBezTo>
                <a:cubicBezTo>
                  <a:pt x="5867816" y="2396344"/>
                  <a:pt x="5870484" y="2428709"/>
                  <a:pt x="5864197" y="2457348"/>
                </a:cubicBezTo>
                <a:cubicBezTo>
                  <a:pt x="5858863" y="2481477"/>
                  <a:pt x="5850289" y="2504816"/>
                  <a:pt x="5841907" y="2528158"/>
                </a:cubicBezTo>
                <a:cubicBezTo>
                  <a:pt x="5830476" y="2559935"/>
                  <a:pt x="5818476" y="2591317"/>
                  <a:pt x="5824190" y="2626038"/>
                </a:cubicBezTo>
                <a:cubicBezTo>
                  <a:pt x="5830668" y="2665466"/>
                  <a:pt x="5806284" y="2692532"/>
                  <a:pt x="5790089" y="2723527"/>
                </a:cubicBezTo>
                <a:cubicBezTo>
                  <a:pt x="5779041" y="2744906"/>
                  <a:pt x="5770848" y="2768247"/>
                  <a:pt x="5763990" y="2791590"/>
                </a:cubicBezTo>
                <a:cubicBezTo>
                  <a:pt x="5755036" y="2822776"/>
                  <a:pt x="5749702" y="2854945"/>
                  <a:pt x="5740939" y="2886329"/>
                </a:cubicBezTo>
                <a:cubicBezTo>
                  <a:pt x="5727795" y="2933799"/>
                  <a:pt x="5717507" y="2981857"/>
                  <a:pt x="5724747" y="3031285"/>
                </a:cubicBezTo>
                <a:cubicBezTo>
                  <a:pt x="5727985" y="3054039"/>
                  <a:pt x="5727795" y="3075225"/>
                  <a:pt x="5723031" y="3097977"/>
                </a:cubicBezTo>
                <a:cubicBezTo>
                  <a:pt x="5715221" y="3135244"/>
                  <a:pt x="5714268" y="3173494"/>
                  <a:pt x="5685122" y="3203506"/>
                </a:cubicBezTo>
                <a:cubicBezTo>
                  <a:pt x="5674833" y="3214098"/>
                  <a:pt x="5672167" y="3233124"/>
                  <a:pt x="5666833" y="3248621"/>
                </a:cubicBezTo>
                <a:cubicBezTo>
                  <a:pt x="5660545" y="3266470"/>
                  <a:pt x="5663785" y="3279612"/>
                  <a:pt x="5682073" y="3289224"/>
                </a:cubicBezTo>
                <a:cubicBezTo>
                  <a:pt x="5690264" y="3293538"/>
                  <a:pt x="5698266" y="3305897"/>
                  <a:pt x="5699600" y="3315508"/>
                </a:cubicBezTo>
                <a:lnTo>
                  <a:pt x="5699134" y="3333750"/>
                </a:lnTo>
                <a:lnTo>
                  <a:pt x="0" y="3333750"/>
                </a:ln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233E20F-E4BD-4A57-891E-213F818C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C5B3933-E1FD-4A72-AFB7-D9D0AD987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0ABAB700-5DDF-3616-D1E9-36848229F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842" y="0"/>
            <a:ext cx="1336156" cy="1233377"/>
          </a:xfrm>
          <a:prstGeom prst="rect">
            <a:avLst/>
          </a:prstGeom>
        </p:spPr>
      </p:pic>
      <p:pic>
        <p:nvPicPr>
          <p:cNvPr id="39" name="Picture 38" descr="A picture containing text, mollusk, invertebrate&#10;&#10;Description automatically generated">
            <a:extLst>
              <a:ext uri="{FF2B5EF4-FFF2-40B4-BE49-F238E27FC236}">
                <a16:creationId xmlns:a16="http://schemas.microsoft.com/office/drawing/2014/main" id="{8C3D89DA-7A5D-9836-238E-2ACF7CDDB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514" y="1489897"/>
            <a:ext cx="854812" cy="74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33C72-C61C-8D14-D508-4C878156A2CC}"/>
              </a:ext>
            </a:extLst>
          </p:cNvPr>
          <p:cNvSpPr/>
          <p:nvPr/>
        </p:nvSpPr>
        <p:spPr>
          <a:xfrm>
            <a:off x="8139459" y="432022"/>
            <a:ext cx="2473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R" b="1" dirty="0">
                <a:solidFill>
                  <a:srgbClr val="00B5A6"/>
                </a:solidFill>
              </a:rPr>
              <a:t>UNIVERSITY OF PATRAS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912BCCB-45C1-1037-75D7-6846CAE6A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4292" y="1860697"/>
            <a:ext cx="3511550" cy="25281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R" sz="1800" b="1" dirty="0">
                <a:solidFill>
                  <a:srgbClr val="00B5A6"/>
                </a:solidFill>
                <a:latin typeface="+mn-lt"/>
              </a:rPr>
              <a:t>DEPARTMENT OF COMPUTER ENGINEERING AND INFORMATICS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4CE849-4E2A-4597-E534-EC464038DD8D}"/>
              </a:ext>
            </a:extLst>
          </p:cNvPr>
          <p:cNvSpPr txBox="1"/>
          <p:nvPr/>
        </p:nvSpPr>
        <p:spPr>
          <a:xfrm>
            <a:off x="7324396" y="2662051"/>
            <a:ext cx="149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600" b="1" dirty="0"/>
              <a:t>Course: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EB5B70-AF7C-B65F-C928-5DDE6436EC47}"/>
              </a:ext>
            </a:extLst>
          </p:cNvPr>
          <p:cNvSpPr txBox="1"/>
          <p:nvPr/>
        </p:nvSpPr>
        <p:spPr>
          <a:xfrm>
            <a:off x="8345876" y="2629159"/>
            <a:ext cx="2750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B5A6"/>
                </a:solidFill>
              </a:rPr>
              <a:t>Big Data Management and Mining Methods</a:t>
            </a:r>
            <a:endParaRPr lang="en-GR" sz="1600" b="1" dirty="0">
              <a:solidFill>
                <a:srgbClr val="00B5A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D6FFA0-F3DD-EDB5-2D3C-53D913302F70}"/>
              </a:ext>
            </a:extLst>
          </p:cNvPr>
          <p:cNvSpPr txBox="1"/>
          <p:nvPr/>
        </p:nvSpPr>
        <p:spPr>
          <a:xfrm>
            <a:off x="7319730" y="3504210"/>
            <a:ext cx="4082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600" b="1" dirty="0"/>
              <a:t>Professors: </a:t>
            </a:r>
            <a:r>
              <a:rPr lang="en-GR" sz="1600" b="1" dirty="0">
                <a:solidFill>
                  <a:srgbClr val="00B5A6"/>
                </a:solidFill>
              </a:rPr>
              <a:t>Makris Christos</a:t>
            </a:r>
            <a:endParaRPr lang="el-GR" sz="1600" b="1" dirty="0">
              <a:solidFill>
                <a:srgbClr val="00B5A6"/>
              </a:solidFill>
            </a:endParaRPr>
          </a:p>
          <a:p>
            <a:r>
              <a:rPr lang="el-GR" sz="1600" b="1" dirty="0">
                <a:solidFill>
                  <a:srgbClr val="00B5A6"/>
                </a:solidFill>
              </a:rPr>
              <a:t>	</a:t>
            </a:r>
            <a:r>
              <a:rPr lang="en-US" sz="1600" b="1" dirty="0">
                <a:solidFill>
                  <a:srgbClr val="00B5A6"/>
                </a:solidFill>
              </a:rPr>
              <a:t> Mpobotas Agorakis</a:t>
            </a:r>
            <a:endParaRPr lang="en-GR" sz="1600" b="1" dirty="0">
              <a:solidFill>
                <a:srgbClr val="00B5A6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648953-149B-A40F-3739-A54656D01811}"/>
              </a:ext>
            </a:extLst>
          </p:cNvPr>
          <p:cNvSpPr txBox="1"/>
          <p:nvPr/>
        </p:nvSpPr>
        <p:spPr>
          <a:xfrm>
            <a:off x="6077399" y="6130806"/>
            <a:ext cx="3285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600" b="1" dirty="0"/>
              <a:t>Presenter:  </a:t>
            </a:r>
            <a:r>
              <a:rPr lang="en-GR" sz="1600" b="1" dirty="0">
                <a:solidFill>
                  <a:srgbClr val="00B5A6"/>
                </a:solidFill>
              </a:rPr>
              <a:t>Evangelos </a:t>
            </a:r>
          </a:p>
          <a:p>
            <a:r>
              <a:rPr lang="en-GR" sz="1600" b="1" dirty="0">
                <a:solidFill>
                  <a:srgbClr val="00B5A6"/>
                </a:solidFill>
              </a:rPr>
              <a:t>	  Geraridis</a:t>
            </a:r>
            <a:endParaRPr lang="en-G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E7B5BC-2998-ED01-9271-F909B95FCFBD}"/>
              </a:ext>
            </a:extLst>
          </p:cNvPr>
          <p:cNvSpPr txBox="1"/>
          <p:nvPr/>
        </p:nvSpPr>
        <p:spPr>
          <a:xfrm>
            <a:off x="10286567" y="6399726"/>
            <a:ext cx="232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b="1" dirty="0"/>
              <a:t>Date: </a:t>
            </a:r>
            <a:r>
              <a:rPr lang="en-GR" b="1" dirty="0">
                <a:solidFill>
                  <a:srgbClr val="00B5A6"/>
                </a:solidFill>
              </a:rPr>
              <a:t>04/07/2022</a:t>
            </a:r>
          </a:p>
        </p:txBody>
      </p:sp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BB124130-C946-3DB2-926C-AA8F375D09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05" y="5403182"/>
            <a:ext cx="1154430" cy="760095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DF61B1F0-159D-8A2B-5B3F-607399A855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98" y="6099811"/>
            <a:ext cx="1193800" cy="758190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83730127-32D4-59ED-483D-2CF57D979B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7569" y="-1"/>
            <a:ext cx="3086029" cy="16533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ABC6A1-8343-F718-EF9A-4B4D36638188}"/>
              </a:ext>
            </a:extLst>
          </p:cNvPr>
          <p:cNvSpPr txBox="1"/>
          <p:nvPr/>
        </p:nvSpPr>
        <p:spPr>
          <a:xfrm>
            <a:off x="7344292" y="4379261"/>
            <a:ext cx="3602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b="1" dirty="0">
                <a:solidFill>
                  <a:srgbClr val="00DFC6"/>
                </a:solidFill>
              </a:rPr>
              <a:t>Sparknlp Project </a:t>
            </a:r>
            <a:r>
              <a:rPr lang="en-GR" b="1" dirty="0"/>
              <a:t>for job postings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18433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3D3EE2-8763-46DD-4068-94513BD19121}"/>
              </a:ext>
            </a:extLst>
          </p:cNvPr>
          <p:cNvSpPr/>
          <p:nvPr/>
        </p:nvSpPr>
        <p:spPr>
          <a:xfrm>
            <a:off x="0" y="151664"/>
            <a:ext cx="3674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C7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OVERSAMPLING ON BERT SENTENCE:</a:t>
            </a:r>
            <a:endParaRPr lang="en-GR" dirty="0">
              <a:solidFill>
                <a:srgbClr val="008C7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B5751-0195-D922-C82C-1F1A65E8E9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94888"/>
            <a:ext cx="6915011" cy="2284643"/>
          </a:xfrm>
          <a:prstGeom prst="rect">
            <a:avLst/>
          </a:prstGeom>
        </p:spPr>
      </p:pic>
      <p:pic>
        <p:nvPicPr>
          <p:cNvPr id="8" name="Picture 7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2C11849-717A-96E4-B273-0EBC6AAA9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63" y="3962398"/>
            <a:ext cx="1909286" cy="106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37546-23C5-8736-1931-4B9B64B97C03}"/>
              </a:ext>
            </a:extLst>
          </p:cNvPr>
          <p:cNvSpPr txBox="1"/>
          <p:nvPr/>
        </p:nvSpPr>
        <p:spPr>
          <a:xfrm>
            <a:off x="1208691" y="3962398"/>
            <a:ext cx="3415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We check how many entries belong to zero and one fraudulent class respectively </a:t>
            </a:r>
            <a:r>
              <a:rPr lang="en-GR" dirty="0">
                <a:sym typeface="Wingdings" pitchFamily="2" charset="2"/>
              </a:rPr>
              <a:t>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75591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58C56-3755-191B-FA05-5D3C01FAD4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" y="83382"/>
            <a:ext cx="4664503" cy="47934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850797-98FD-1D12-414F-BCED8A3AF072}"/>
              </a:ext>
            </a:extLst>
          </p:cNvPr>
          <p:cNvSpPr txBox="1"/>
          <p:nvPr/>
        </p:nvSpPr>
        <p:spPr>
          <a:xfrm>
            <a:off x="4866290" y="462455"/>
            <a:ext cx="193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  <a:sym typeface="Wingdings" pitchFamily="2" charset="2"/>
              </a:rPr>
              <a:t> SAME PROCESS</a:t>
            </a:r>
            <a:endParaRPr lang="en-GR" dirty="0">
              <a:solidFill>
                <a:srgbClr val="008C7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0E3C8E-4112-5410-D5FA-0D2B1A585D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7"/>
          <a:stretch/>
        </p:blipFill>
        <p:spPr>
          <a:xfrm>
            <a:off x="75663" y="4876800"/>
            <a:ext cx="4664503" cy="1897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5021A-6F2F-BC8C-F358-C983CC5B34CE}"/>
              </a:ext>
            </a:extLst>
          </p:cNvPr>
          <p:cNvSpPr txBox="1"/>
          <p:nvPr/>
        </p:nvSpPr>
        <p:spPr>
          <a:xfrm>
            <a:off x="4866290" y="4876800"/>
            <a:ext cx="20767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ym typeface="Wingdings" pitchFamily="2" charset="2"/>
              </a:rPr>
              <a:t></a:t>
            </a:r>
            <a:r>
              <a:rPr lang="en-GB" sz="1400" dirty="0"/>
              <a:t>U</a:t>
            </a:r>
            <a:r>
              <a:rPr lang="en-GR" sz="1400" dirty="0"/>
              <a:t>nexpected results since now we had a balanced dataset, no zero class was predicted right.</a:t>
            </a:r>
          </a:p>
          <a:p>
            <a:endParaRPr lang="en-GR" sz="1400" dirty="0"/>
          </a:p>
          <a:p>
            <a:r>
              <a:rPr lang="en-GR" sz="1400" dirty="0"/>
              <a:t>Worse results since the model is not accurate at predicting one class at least .</a:t>
            </a:r>
          </a:p>
        </p:txBody>
      </p:sp>
    </p:spTree>
    <p:extLst>
      <p:ext uri="{BB962C8B-B14F-4D97-AF65-F5344CB8AC3E}">
        <p14:creationId xmlns:p14="http://schemas.microsoft.com/office/powerpoint/2010/main" val="2059499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613560-E740-B4BA-A7DA-F1C04346BDE4}"/>
              </a:ext>
            </a:extLst>
          </p:cNvPr>
          <p:cNvSpPr/>
          <p:nvPr/>
        </p:nvSpPr>
        <p:spPr>
          <a:xfrm>
            <a:off x="-70089" y="724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dirty="0">
                <a:solidFill>
                  <a:srgbClr val="008C75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</a:t>
            </a:r>
            <a:r>
              <a:rPr lang="en-US" dirty="0">
                <a:solidFill>
                  <a:srgbClr val="008C75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LASSIFIERDL USING WORD EMBEDDINGS:</a:t>
            </a:r>
            <a:endParaRPr lang="en-GR" dirty="0">
              <a:solidFill>
                <a:srgbClr val="008C7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l-GR" dirty="0">
                <a:solidFill>
                  <a:srgbClr val="008C7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R" dirty="0">
              <a:solidFill>
                <a:srgbClr val="008C7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B1A9A-ABCD-3094-0623-4C92F75099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660"/>
            <a:ext cx="3432175" cy="5248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1FD77-F3D5-81FB-32C7-5A40CEF1479F}"/>
              </a:ext>
            </a:extLst>
          </p:cNvPr>
          <p:cNvSpPr txBox="1"/>
          <p:nvPr/>
        </p:nvSpPr>
        <p:spPr>
          <a:xfrm>
            <a:off x="3432175" y="1713186"/>
            <a:ext cx="33995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ß"/>
            </a:pPr>
            <a:r>
              <a:rPr lang="en-GB" sz="1400" dirty="0"/>
              <a:t>cleans out tokens.</a:t>
            </a:r>
          </a:p>
          <a:p>
            <a:pPr marL="285750" indent="-285750">
              <a:buFont typeface="Wingdings" pitchFamily="2" charset="2"/>
              <a:buChar char="ß"/>
            </a:pPr>
            <a:endParaRPr lang="en-GB" sz="1400" dirty="0"/>
          </a:p>
          <a:p>
            <a:pPr marL="285750" indent="-285750">
              <a:buFont typeface="Wingdings" pitchFamily="2" charset="2"/>
              <a:buChar char="ß"/>
            </a:pPr>
            <a:r>
              <a:rPr lang="en-GB" sz="1400" dirty="0"/>
              <a:t>drops all the stop words from the input (normalized tokens here).</a:t>
            </a:r>
          </a:p>
          <a:p>
            <a:pPr marL="285750" indent="-285750">
              <a:buFont typeface="Wingdings" pitchFamily="2" charset="2"/>
              <a:buChar char="ß"/>
            </a:pPr>
            <a:endParaRPr lang="en-GB" sz="1400" dirty="0"/>
          </a:p>
          <a:p>
            <a:pPr marL="285750" indent="-285750">
              <a:buFont typeface="Wingdings" pitchFamily="2" charset="2"/>
              <a:buChar char="ß"/>
            </a:pPr>
            <a:r>
              <a:rPr lang="en-GB" sz="1400" dirty="0"/>
              <a:t>Retrieves the significant part of a word.</a:t>
            </a:r>
          </a:p>
          <a:p>
            <a:pPr marL="285750" indent="-285750">
              <a:buFont typeface="Wingdings" pitchFamily="2" charset="2"/>
              <a:buChar char="ß"/>
            </a:pPr>
            <a:endParaRPr lang="en-GB" sz="1400" dirty="0"/>
          </a:p>
          <a:p>
            <a:pPr marL="285750" indent="-285750">
              <a:buFont typeface="Wingdings" pitchFamily="2" charset="2"/>
              <a:buChar char="ß"/>
            </a:pPr>
            <a:endParaRPr lang="en-GB" sz="1400" dirty="0"/>
          </a:p>
          <a:p>
            <a:pPr marL="285750" indent="-285750">
              <a:buFont typeface="Wingdings" pitchFamily="2" charset="2"/>
              <a:buChar char="ß"/>
            </a:pPr>
            <a:r>
              <a:rPr lang="en-GB" sz="1400" dirty="0"/>
              <a:t>maps tokens to vectors (here both the document and the lemmas)</a:t>
            </a:r>
          </a:p>
          <a:p>
            <a:pPr marL="285750" indent="-285750">
              <a:buFont typeface="Wingdings" pitchFamily="2" charset="2"/>
              <a:buChar char="ß"/>
            </a:pPr>
            <a:endParaRPr lang="en-GB" sz="1400" dirty="0"/>
          </a:p>
          <a:p>
            <a:pPr marL="285750" indent="-285750">
              <a:buFont typeface="Wingdings" pitchFamily="2" charset="2"/>
              <a:buChar char="ß"/>
            </a:pPr>
            <a:r>
              <a:rPr lang="en-GB" sz="1400" dirty="0"/>
              <a:t>Converts the word embeddings to sentence embeddings</a:t>
            </a:r>
          </a:p>
          <a:p>
            <a:pPr marL="285750" indent="-285750">
              <a:buFont typeface="Wingdings" pitchFamily="2" charset="2"/>
              <a:buChar char="ß"/>
            </a:pPr>
            <a:endParaRPr lang="en-GB" sz="1400" dirty="0"/>
          </a:p>
          <a:p>
            <a:endParaRPr lang="en-GR" sz="14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6A577E2-B75E-AAB2-8A0E-EA2F6A8E2D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54673"/>
            <a:ext cx="6915011" cy="120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4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1374C-9A95-9DBE-0458-F760C6BD1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915011" cy="1739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4A3E3E-21CC-9689-55B3-E10E89FA71C4}"/>
              </a:ext>
            </a:extLst>
          </p:cNvPr>
          <p:cNvSpPr txBox="1"/>
          <p:nvPr/>
        </p:nvSpPr>
        <p:spPr>
          <a:xfrm>
            <a:off x="94593" y="1870841"/>
            <a:ext cx="6642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Simmilar results to bert sentence embeddings on the original dataset</a:t>
            </a:r>
          </a:p>
          <a:p>
            <a:endParaRPr lang="en-GR" dirty="0">
              <a:solidFill>
                <a:srgbClr val="008C75"/>
              </a:solidFill>
            </a:endParaRPr>
          </a:p>
          <a:p>
            <a:endParaRPr lang="en-GR" dirty="0">
              <a:solidFill>
                <a:srgbClr val="008C75"/>
              </a:solidFill>
            </a:endParaRPr>
          </a:p>
          <a:p>
            <a:r>
              <a:rPr lang="en-GR" dirty="0">
                <a:solidFill>
                  <a:srgbClr val="008C75"/>
                </a:solidFill>
              </a:rPr>
              <a:t>What if we used oversampling?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7A7015-1BBB-D2E4-8643-BF58BA318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2111"/>
            <a:ext cx="6915010" cy="2613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E3294-8C70-7C2A-FE61-DB54047D0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059" y="1"/>
            <a:ext cx="520509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3DD0C6-912B-428B-590A-1D3426ADC3B3}"/>
              </a:ext>
            </a:extLst>
          </p:cNvPr>
          <p:cNvSpPr txBox="1"/>
          <p:nvPr/>
        </p:nvSpPr>
        <p:spPr>
          <a:xfrm>
            <a:off x="1870841" y="6043448"/>
            <a:ext cx="486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400" dirty="0">
                <a:solidFill>
                  <a:srgbClr val="008C75"/>
                </a:solidFill>
              </a:rPr>
              <a:t>Same pipeline </a:t>
            </a:r>
            <a:r>
              <a:rPr lang="en-GR" sz="2400" dirty="0">
                <a:solidFill>
                  <a:srgbClr val="008C75"/>
                </a:solidFill>
                <a:sym typeface="Wingdings" pitchFamily="2" charset="2"/>
              </a:rPr>
              <a:t></a:t>
            </a:r>
            <a:endParaRPr lang="en-GR" sz="2400" dirty="0">
              <a:solidFill>
                <a:srgbClr val="008C75"/>
              </a:solidFill>
            </a:endParaRPr>
          </a:p>
        </p:txBody>
      </p:sp>
      <p:pic>
        <p:nvPicPr>
          <p:cNvPr id="12" name="Picture 11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C7C593E-A254-3D3A-1D1F-1CD4528FFD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6011"/>
            <a:ext cx="1909286" cy="10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9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730D1-7593-B0B2-AC84-C2A7293A5F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1"/>
          <a:stretch/>
        </p:blipFill>
        <p:spPr bwMode="auto">
          <a:xfrm>
            <a:off x="28644" y="1821178"/>
            <a:ext cx="6915011" cy="1607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E99A187-1E10-F698-5EF2-27AE3DE860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32"/>
            <a:ext cx="6915010" cy="14901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9709BF-E5A8-3662-7CBC-AEC93B3F78BF}"/>
              </a:ext>
            </a:extLst>
          </p:cNvPr>
          <p:cNvSpPr txBox="1"/>
          <p:nvPr/>
        </p:nvSpPr>
        <p:spPr>
          <a:xfrm>
            <a:off x="0" y="3531476"/>
            <a:ext cx="69430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Better results!</a:t>
            </a:r>
          </a:p>
          <a:p>
            <a:r>
              <a:rPr lang="en-GR" dirty="0"/>
              <a:t>	</a:t>
            </a:r>
          </a:p>
          <a:p>
            <a:r>
              <a:rPr lang="en-GR" dirty="0"/>
              <a:t>	Our model here predicted with great accuracy, recall precision 	and f1 score the labels for each class!</a:t>
            </a:r>
          </a:p>
          <a:p>
            <a:endParaRPr lang="en-GR" dirty="0"/>
          </a:p>
          <a:p>
            <a:r>
              <a:rPr lang="en-GR" dirty="0"/>
              <a:t>	For the given oversampled dataset our model did a great job</a:t>
            </a:r>
          </a:p>
          <a:p>
            <a:r>
              <a:rPr lang="en-GR" dirty="0"/>
              <a:t>	</a:t>
            </a:r>
          </a:p>
          <a:p>
            <a:r>
              <a:rPr lang="en-GR" dirty="0"/>
              <a:t>	Dangers could occur when real world data would get classified,</a:t>
            </a:r>
          </a:p>
          <a:p>
            <a:r>
              <a:rPr lang="en-GR" dirty="0"/>
              <a:t>	since they might be imbalanced just like the orginal dataset…</a:t>
            </a:r>
          </a:p>
          <a:p>
            <a:endParaRPr lang="en-GR" dirty="0"/>
          </a:p>
          <a:p>
            <a:r>
              <a:rPr lang="en-G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618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02781" y="642598"/>
            <a:ext cx="684027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r>
              <a:rPr lang="en-GR" dirty="0"/>
              <a:t>Given our results our models did not provide good classification results </a:t>
            </a:r>
          </a:p>
          <a:p>
            <a:r>
              <a:rPr lang="en-GR" dirty="0"/>
              <a:t>     for our given datasets.</a:t>
            </a:r>
          </a:p>
          <a:p>
            <a:endParaRPr lang="en-GR" dirty="0"/>
          </a:p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r>
              <a:rPr lang="en-GR" dirty="0"/>
              <a:t>Our Word Embeddings model using the classifierdl on the oversampled </a:t>
            </a:r>
          </a:p>
          <a:p>
            <a:pPr>
              <a:buClr>
                <a:srgbClr val="008C75"/>
              </a:buClr>
            </a:pPr>
            <a:r>
              <a:rPr lang="en-GR" dirty="0"/>
              <a:t>     dataset provided the best results of all.</a:t>
            </a:r>
          </a:p>
          <a:p>
            <a:pPr>
              <a:buClr>
                <a:srgbClr val="008C75"/>
              </a:buClr>
            </a:pPr>
            <a:endParaRPr lang="en-GR" dirty="0"/>
          </a:p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r>
              <a:rPr lang="en-GR" dirty="0"/>
              <a:t>These results actually seem great at first glance, but this does not mean</a:t>
            </a:r>
          </a:p>
          <a:p>
            <a:pPr>
              <a:buClr>
                <a:srgbClr val="008C75"/>
              </a:buClr>
            </a:pPr>
            <a:r>
              <a:rPr lang="en-GR" dirty="0"/>
              <a:t>     that this model will provide such good results on real world datasets.</a:t>
            </a:r>
          </a:p>
          <a:p>
            <a:pPr>
              <a:buClr>
                <a:srgbClr val="008C75"/>
              </a:buClr>
            </a:pPr>
            <a:endParaRPr lang="en-GR" dirty="0"/>
          </a:p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r>
              <a:rPr lang="en-GR" dirty="0"/>
              <a:t>In simpler terms the last model almost certainly overfits (our </a:t>
            </a:r>
            <a:r>
              <a:rPr lang="en-GB" dirty="0"/>
              <a:t>model fits exactly our oversampled training data.</a:t>
            </a:r>
          </a:p>
          <a:p>
            <a:pPr>
              <a:buClr>
                <a:srgbClr val="008C75"/>
              </a:buClr>
            </a:pPr>
            <a:endParaRPr lang="en-GB" dirty="0"/>
          </a:p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r>
              <a:rPr lang="en-GB" dirty="0"/>
              <a:t>If we were to chose one we would go with the last one but we should</a:t>
            </a:r>
          </a:p>
          <a:p>
            <a:pPr>
              <a:buClr>
                <a:srgbClr val="008C75"/>
              </a:buClr>
            </a:pPr>
            <a:r>
              <a:rPr lang="en-GB" dirty="0"/>
              <a:t>    proceed with caution and test it in different datasets, preferably real </a:t>
            </a:r>
          </a:p>
          <a:p>
            <a:pPr>
              <a:buClr>
                <a:srgbClr val="008C75"/>
              </a:buClr>
            </a:pPr>
            <a:r>
              <a:rPr lang="en-GB" dirty="0"/>
              <a:t>    world ones.</a:t>
            </a:r>
            <a:endParaRPr lang="en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5FC6F-B143-6B14-0F8A-1CA88077D2B8}"/>
              </a:ext>
            </a:extLst>
          </p:cNvPr>
          <p:cNvSpPr txBox="1"/>
          <p:nvPr/>
        </p:nvSpPr>
        <p:spPr>
          <a:xfrm>
            <a:off x="0" y="0"/>
            <a:ext cx="680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CONCLUSIONS: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134AF-38A9-17DB-0739-9630A5E88ED7}"/>
              </a:ext>
            </a:extLst>
          </p:cNvPr>
          <p:cNvSpPr txBox="1"/>
          <p:nvPr/>
        </p:nvSpPr>
        <p:spPr>
          <a:xfrm>
            <a:off x="74733" y="5720911"/>
            <a:ext cx="6558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r>
              <a:rPr lang="en-GR" dirty="0"/>
              <a:t>Undersampling most probably will not work too, since it could create a problem </a:t>
            </a:r>
            <a:r>
              <a:rPr lang="en-GB" dirty="0"/>
              <a:t>of information loss which might lead to poor model training.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26111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F57F1-991E-FFEE-4954-4C04CF69072C}"/>
              </a:ext>
            </a:extLst>
          </p:cNvPr>
          <p:cNvSpPr txBox="1"/>
          <p:nvPr/>
        </p:nvSpPr>
        <p:spPr>
          <a:xfrm>
            <a:off x="0" y="0"/>
            <a:ext cx="686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FUTURE WORK: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2BEC2-FC79-A215-4917-96D813631F7A}"/>
              </a:ext>
            </a:extLst>
          </p:cNvPr>
          <p:cNvSpPr txBox="1"/>
          <p:nvPr/>
        </p:nvSpPr>
        <p:spPr>
          <a:xfrm>
            <a:off x="346841" y="567559"/>
            <a:ext cx="65962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r>
              <a:rPr lang="en-GR" dirty="0"/>
              <a:t>A very simple answer would be to gather more data</a:t>
            </a:r>
          </a:p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endParaRPr lang="en-GR" dirty="0"/>
          </a:p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r>
              <a:rPr lang="en-GR" dirty="0"/>
              <a:t>Removing data that are duplicated</a:t>
            </a:r>
          </a:p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endParaRPr lang="en-GR" dirty="0"/>
          </a:p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r>
              <a:rPr lang="en-GR" dirty="0"/>
              <a:t>Convert the given english text to any other random language and then using a neural machine translation, convert it back to english.</a:t>
            </a:r>
          </a:p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endParaRPr lang="en-GR" dirty="0"/>
          </a:p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endParaRPr lang="en-GR" dirty="0"/>
          </a:p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r>
              <a:rPr lang="en-GR" dirty="0"/>
              <a:t>Data augmentation for text: Tokenize a document to a sentence, then shufle the tokens and generate new text. Adjectives, verbs, noun e.t.c will be replaced with simillar worlds to generate different text with the same meaning.</a:t>
            </a:r>
          </a:p>
        </p:txBody>
      </p:sp>
    </p:spTree>
    <p:extLst>
      <p:ext uri="{BB962C8B-B14F-4D97-AF65-F5344CB8AC3E}">
        <p14:creationId xmlns:p14="http://schemas.microsoft.com/office/powerpoint/2010/main" val="359540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0A74F-BFAC-725F-87DE-7640DB1C46A3}"/>
              </a:ext>
            </a:extLst>
          </p:cNvPr>
          <p:cNvSpPr txBox="1"/>
          <p:nvPr/>
        </p:nvSpPr>
        <p:spPr>
          <a:xfrm>
            <a:off x="14619" y="449683"/>
            <a:ext cx="694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66DF0-1FFA-8FBD-7E44-385B53D1CFFC}"/>
              </a:ext>
            </a:extLst>
          </p:cNvPr>
          <p:cNvSpPr txBox="1"/>
          <p:nvPr/>
        </p:nvSpPr>
        <p:spPr>
          <a:xfrm>
            <a:off x="390853" y="1226657"/>
            <a:ext cx="6190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8C75"/>
              </a:buClr>
              <a:buFont typeface="Wingdings" pitchFamily="2" charset="2"/>
              <a:buChar char="Ø"/>
            </a:pPr>
            <a:r>
              <a:rPr lang="en-US" u="sng" dirty="0">
                <a:solidFill>
                  <a:srgbClr val="008C7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https://nlp.johnsnowlabs.com/docs/en/install</a:t>
            </a:r>
            <a:endParaRPr lang="en-GR" dirty="0">
              <a:solidFill>
                <a:srgbClr val="008C7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R" dirty="0">
              <a:solidFill>
                <a:srgbClr val="008C7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R" dirty="0">
              <a:solidFill>
                <a:srgbClr val="008C75"/>
              </a:solidFill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en-US" u="sng" dirty="0">
                <a:solidFill>
                  <a:srgbClr val="008C7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https://nlp.johnsnowlabs.com/docs/en/annotators</a:t>
            </a:r>
            <a:endParaRPr lang="en-GR" dirty="0">
              <a:solidFill>
                <a:srgbClr val="008C75"/>
              </a:solidFill>
            </a:endParaRPr>
          </a:p>
          <a:p>
            <a:r>
              <a:rPr lang="en-US" dirty="0">
                <a:solidFill>
                  <a:srgbClr val="008C75"/>
                </a:solidFill>
              </a:rPr>
              <a:t> </a:t>
            </a:r>
            <a:endParaRPr lang="en-GR" dirty="0">
              <a:solidFill>
                <a:srgbClr val="008C7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R" dirty="0">
              <a:solidFill>
                <a:srgbClr val="008C7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rgbClr val="008C7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https://towardsdatascience.com/how-i-handled-imbalanced-text-data-ba9b757ab1d8</a:t>
            </a:r>
            <a:endParaRPr lang="en-GB" dirty="0">
              <a:solidFill>
                <a:srgbClr val="008C75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GR" dirty="0">
              <a:solidFill>
                <a:srgbClr val="008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99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ky, outdoor, elephant, mammal&#10;&#10;Description automatically generated">
            <a:extLst>
              <a:ext uri="{FF2B5EF4-FFF2-40B4-BE49-F238E27FC236}">
                <a16:creationId xmlns:a16="http://schemas.microsoft.com/office/drawing/2014/main" id="{C74AAB27-C5F3-8A30-EF58-587C966FE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4" b="21019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325719-D853-8FA9-F053-0D955A421576}"/>
              </a:ext>
            </a:extLst>
          </p:cNvPr>
          <p:cNvSpPr txBox="1"/>
          <p:nvPr/>
        </p:nvSpPr>
        <p:spPr>
          <a:xfrm>
            <a:off x="8415338" y="5929313"/>
            <a:ext cx="3776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800" dirty="0">
                <a:solidFill>
                  <a:srgbClr val="008C75"/>
                </a:solidFill>
              </a:rPr>
              <a:t>THANK YOU FOR ATTENDING!!</a:t>
            </a:r>
          </a:p>
        </p:txBody>
      </p:sp>
    </p:spTree>
    <p:extLst>
      <p:ext uri="{BB962C8B-B14F-4D97-AF65-F5344CB8AC3E}">
        <p14:creationId xmlns:p14="http://schemas.microsoft.com/office/powerpoint/2010/main" val="180218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BDDD6B-D469-4B59-57FD-85F50A43E55C}"/>
              </a:ext>
            </a:extLst>
          </p:cNvPr>
          <p:cNvSpPr txBox="1"/>
          <p:nvPr/>
        </p:nvSpPr>
        <p:spPr>
          <a:xfrm>
            <a:off x="0" y="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400" dirty="0">
                <a:solidFill>
                  <a:srgbClr val="008C75"/>
                </a:solidFill>
              </a:rPr>
              <a:t>INITIALIZATION:</a:t>
            </a:r>
          </a:p>
        </p:txBody>
      </p:sp>
      <p:pic>
        <p:nvPicPr>
          <p:cNvPr id="35" name="Picture 34" descr="Text&#10;&#10;Description automatically generated">
            <a:extLst>
              <a:ext uri="{FF2B5EF4-FFF2-40B4-BE49-F238E27FC236}">
                <a16:creationId xmlns:a16="http://schemas.microsoft.com/office/drawing/2014/main" id="{5A08AECC-5EB6-E497-56E0-1BC3371FB8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50"/>
          <a:stretch/>
        </p:blipFill>
        <p:spPr>
          <a:xfrm>
            <a:off x="0" y="853113"/>
            <a:ext cx="6858000" cy="24691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3242F90-07B0-C58E-1E40-5AE74DF4783F}"/>
              </a:ext>
            </a:extLst>
          </p:cNvPr>
          <p:cNvSpPr txBox="1"/>
          <p:nvPr/>
        </p:nvSpPr>
        <p:spPr>
          <a:xfrm>
            <a:off x="648584" y="560441"/>
            <a:ext cx="4848447" cy="382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JUPYTER NOTEBOOKS: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A7287B-4569-4EF4-CC39-2599EF3163CC}"/>
              </a:ext>
            </a:extLst>
          </p:cNvPr>
          <p:cNvSpPr txBox="1"/>
          <p:nvPr/>
        </p:nvSpPr>
        <p:spPr>
          <a:xfrm>
            <a:off x="733647" y="3976853"/>
            <a:ext cx="4781107" cy="382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GOOGLE COLAB NOTEBOOK:</a:t>
            </a:r>
          </a:p>
        </p:txBody>
      </p:sp>
      <p:pic>
        <p:nvPicPr>
          <p:cNvPr id="38" name="Picture 37" descr="Graphical user interface&#10;&#10;Description automatically generated">
            <a:extLst>
              <a:ext uri="{FF2B5EF4-FFF2-40B4-BE49-F238E27FC236}">
                <a16:creationId xmlns:a16="http://schemas.microsoft.com/office/drawing/2014/main" id="{D5FFCE05-E4DA-14B1-2C4C-7111AABEE4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39"/>
          <a:stretch/>
        </p:blipFill>
        <p:spPr>
          <a:xfrm>
            <a:off x="0" y="5498509"/>
            <a:ext cx="4419600" cy="5833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67B1C09-CFC7-2435-6A04-70DE4CBD8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21594"/>
            <a:ext cx="44196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6577EE-C51F-FA68-9A34-48CA95572EC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12"/>
          <a:stretch/>
        </p:blipFill>
        <p:spPr>
          <a:xfrm>
            <a:off x="-1" y="3241871"/>
            <a:ext cx="6858000" cy="5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0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BDDD6B-D469-4B59-57FD-85F50A43E55C}"/>
              </a:ext>
            </a:extLst>
          </p:cNvPr>
          <p:cNvSpPr txBox="1"/>
          <p:nvPr/>
        </p:nvSpPr>
        <p:spPr>
          <a:xfrm>
            <a:off x="0" y="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2400" dirty="0">
                <a:solidFill>
                  <a:srgbClr val="008C75"/>
                </a:solidFill>
              </a:rPr>
              <a:t>LOAD DATASET AND PREPROCESS: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4D6349-E35D-B449-63B7-BED17327AA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741"/>
            <a:ext cx="6943059" cy="911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7D747C-CC7B-3DB3-E2BE-9BAAF2C1B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2"/>
          <a:stretch/>
        </p:blipFill>
        <p:spPr>
          <a:xfrm>
            <a:off x="0" y="735725"/>
            <a:ext cx="6915011" cy="1347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C07A1-21FC-5E8B-A1E8-737F479579BF}"/>
              </a:ext>
            </a:extLst>
          </p:cNvPr>
          <p:cNvSpPr txBox="1"/>
          <p:nvPr/>
        </p:nvSpPr>
        <p:spPr>
          <a:xfrm>
            <a:off x="0" y="2307265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REMOVE THE UNWANTED COLUMNS: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6B902E-520A-0958-F7D5-BB433D25F2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76" y="3944680"/>
            <a:ext cx="4295553" cy="28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5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18307-9AC6-2762-44C9-207225AF283E}"/>
              </a:ext>
            </a:extLst>
          </p:cNvPr>
          <p:cNvSpPr txBox="1"/>
          <p:nvPr/>
        </p:nvSpPr>
        <p:spPr>
          <a:xfrm>
            <a:off x="4367545" y="1899316"/>
            <a:ext cx="694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NO </a:t>
            </a:r>
            <a:r>
              <a:rPr lang="en-GR" dirty="0">
                <a:solidFill>
                  <a:srgbClr val="008C75"/>
                </a:solidFill>
                <a:sym typeface="Wingdings" pitchFamily="2" charset="2"/>
              </a:rPr>
              <a:t></a:t>
            </a:r>
            <a:endParaRPr lang="en-GR" dirty="0">
              <a:solidFill>
                <a:srgbClr val="008C7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6D8B5-4D81-EBE0-5848-BF023984EB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7"/>
          <a:stretch/>
        </p:blipFill>
        <p:spPr>
          <a:xfrm>
            <a:off x="277495" y="1137684"/>
            <a:ext cx="6417310" cy="39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C76B00-8BE0-E4D0-CDC1-B96F595BC1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r="1"/>
          <a:stretch/>
        </p:blipFill>
        <p:spPr>
          <a:xfrm>
            <a:off x="276447" y="560718"/>
            <a:ext cx="5975497" cy="481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8A209A-E628-61EC-2B7E-80492EEED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42" y="1690444"/>
            <a:ext cx="1434555" cy="787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58AE1-D727-83EB-256A-70E9F4B45210}"/>
              </a:ext>
            </a:extLst>
          </p:cNvPr>
          <p:cNvSpPr txBox="1"/>
          <p:nvPr/>
        </p:nvSpPr>
        <p:spPr>
          <a:xfrm>
            <a:off x="152400" y="248093"/>
            <a:ext cx="694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DO WE HAVE MISSING VALUES?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E87DF-BA5D-A1EC-0E35-EEEB2CEFD34B}"/>
              </a:ext>
            </a:extLst>
          </p:cNvPr>
          <p:cNvSpPr txBox="1"/>
          <p:nvPr/>
        </p:nvSpPr>
        <p:spPr>
          <a:xfrm>
            <a:off x="241666" y="2662186"/>
            <a:ext cx="509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Word2Vec (not used for classification):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FB9B1-710D-E11C-6234-163924F41258}"/>
              </a:ext>
            </a:extLst>
          </p:cNvPr>
          <p:cNvSpPr txBox="1"/>
          <p:nvPr/>
        </p:nvSpPr>
        <p:spPr>
          <a:xfrm>
            <a:off x="654565" y="2981560"/>
            <a:ext cx="3572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We begin by removing stopwords with</a:t>
            </a:r>
            <a:r>
              <a:rPr lang="el-GR" dirty="0"/>
              <a:t> S</a:t>
            </a:r>
            <a:r>
              <a:rPr lang="en-US" dirty="0"/>
              <a:t>topWordsRemover from pyspark ml feature:</a:t>
            </a:r>
            <a:endParaRPr lang="en-G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C4A1C1-7C87-87A1-0277-3F96F41A83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4409"/>
            <a:ext cx="4813666" cy="1504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79F52-5213-2C12-F121-B412DC75C061}"/>
              </a:ext>
            </a:extLst>
          </p:cNvPr>
          <p:cNvSpPr txBox="1"/>
          <p:nvPr/>
        </p:nvSpPr>
        <p:spPr>
          <a:xfrm>
            <a:off x="4922874" y="4444409"/>
            <a:ext cx="18819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</a:t>
            </a:r>
            <a:r>
              <a:rPr lang="en-GR" sz="1400" dirty="0"/>
              <a:t>ince the input column must be words and not sentences or phrases, we use the pyspark sql function split to split the description columns text to words.</a:t>
            </a:r>
          </a:p>
        </p:txBody>
      </p:sp>
    </p:spTree>
    <p:extLst>
      <p:ext uri="{BB962C8B-B14F-4D97-AF65-F5344CB8AC3E}">
        <p14:creationId xmlns:p14="http://schemas.microsoft.com/office/powerpoint/2010/main" val="76127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53B21-5A83-4566-AC74-31818508E8D1}"/>
              </a:ext>
            </a:extLst>
          </p:cNvPr>
          <p:cNvSpPr txBox="1"/>
          <p:nvPr/>
        </p:nvSpPr>
        <p:spPr>
          <a:xfrm>
            <a:off x="8195" y="151664"/>
            <a:ext cx="509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Word2Vec (not used for classification):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6B084-588C-69F4-4ECF-A5E6203A91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6"/>
          <a:stretch/>
        </p:blipFill>
        <p:spPr bwMode="auto">
          <a:xfrm>
            <a:off x="8195" y="946297"/>
            <a:ext cx="4467225" cy="1311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89799-3442-6C8C-A56C-EB078A3CF46E}"/>
              </a:ext>
            </a:extLst>
          </p:cNvPr>
          <p:cNvSpPr txBox="1"/>
          <p:nvPr/>
        </p:nvSpPr>
        <p:spPr>
          <a:xfrm>
            <a:off x="4795284" y="946297"/>
            <a:ext cx="202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  <a:sym typeface="Wingdings" pitchFamily="2" charset="2"/>
              </a:rPr>
              <a:t></a:t>
            </a:r>
            <a:r>
              <a:rPr lang="en-GR" dirty="0"/>
              <a:t>The new df with     the removed stopwords looks like this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5EE95D7-1285-84CE-4331-A5C8965F3D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" y="3688862"/>
            <a:ext cx="6903830" cy="1606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6C8730-28DA-519C-59A1-B527C11C960C}"/>
              </a:ext>
            </a:extLst>
          </p:cNvPr>
          <p:cNvSpPr txBox="1"/>
          <p:nvPr/>
        </p:nvSpPr>
        <p:spPr>
          <a:xfrm>
            <a:off x="8195" y="2998381"/>
            <a:ext cx="680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Word2Vec </a:t>
            </a:r>
            <a:r>
              <a:rPr lang="en-GR" dirty="0">
                <a:solidFill>
                  <a:srgbClr val="008C75"/>
                </a:solidFill>
                <a:sym typeface="Wingdings" pitchFamily="2" charset="2"/>
              </a:rPr>
              <a:t> each splited cleaned word becomes a 7 dimensional vector:</a:t>
            </a:r>
            <a:endParaRPr lang="en-GR" dirty="0">
              <a:solidFill>
                <a:srgbClr val="008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62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FED64-F901-471A-BC67-058A295AC692}"/>
              </a:ext>
            </a:extLst>
          </p:cNvPr>
          <p:cNvSpPr txBox="1"/>
          <p:nvPr/>
        </p:nvSpPr>
        <p:spPr>
          <a:xfrm>
            <a:off x="0" y="85060"/>
            <a:ext cx="694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ALTERNATIVE WAY TO TRANSFORM EACH WORD TO A VECTOR, USING BERT_BASE_UNCASED_LEGAL: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9FBDA93-6D08-7693-6183-37BE4789E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1" y="978253"/>
            <a:ext cx="2844800" cy="866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80DF7-F10A-37CE-1108-96A416D69695}"/>
              </a:ext>
            </a:extLst>
          </p:cNvPr>
          <p:cNvSpPr txBox="1"/>
          <p:nvPr/>
        </p:nvSpPr>
        <p:spPr>
          <a:xfrm>
            <a:off x="3264195" y="978253"/>
            <a:ext cx="2998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R" dirty="0">
                <a:solidFill>
                  <a:srgbClr val="008C75"/>
                </a:solidFill>
              </a:rPr>
            </a:br>
            <a:r>
              <a:rPr lang="en-GR" dirty="0">
                <a:solidFill>
                  <a:srgbClr val="008C75"/>
                </a:solidFill>
                <a:sym typeface="Wingdings" pitchFamily="2" charset="2"/>
              </a:rPr>
              <a:t> </a:t>
            </a:r>
            <a:r>
              <a:rPr lang="en-GR" dirty="0">
                <a:sym typeface="Wingdings" pitchFamily="2" charset="2"/>
              </a:rPr>
              <a:t>Imports</a:t>
            </a:r>
            <a:endParaRPr lang="en-G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DA0B5A-8C2B-A4B8-2B19-D5DD0059E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0" y="2154993"/>
            <a:ext cx="3385879" cy="3701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924CE-2126-8C31-B19A-D34356F89B49}"/>
              </a:ext>
            </a:extLst>
          </p:cNvPr>
          <p:cNvSpPr txBox="1"/>
          <p:nvPr/>
        </p:nvSpPr>
        <p:spPr>
          <a:xfrm>
            <a:off x="3486149" y="2154993"/>
            <a:ext cx="345691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8C75"/>
                </a:solidFill>
              </a:rPr>
              <a:t>&lt;-- </a:t>
            </a:r>
            <a:r>
              <a:rPr lang="en-GB" sz="1400" dirty="0"/>
              <a:t>Prepares data into a format that is processable by Spark NLP.</a:t>
            </a:r>
          </a:p>
          <a:p>
            <a:pPr marL="285750" indent="-285750">
              <a:buFont typeface="Wingdings" pitchFamily="2" charset="2"/>
              <a:buChar char="ß"/>
            </a:pPr>
            <a:endParaRPr lang="en-GB" sz="1400" dirty="0">
              <a:solidFill>
                <a:srgbClr val="008C75"/>
              </a:solidFill>
            </a:endParaRPr>
          </a:p>
          <a:p>
            <a:r>
              <a:rPr lang="en-GR" sz="1400" dirty="0">
                <a:solidFill>
                  <a:srgbClr val="008C75"/>
                </a:solidFill>
              </a:rPr>
              <a:t> </a:t>
            </a:r>
            <a:r>
              <a:rPr lang="en-GR" sz="1400" dirty="0">
                <a:solidFill>
                  <a:srgbClr val="008C75"/>
                </a:solidFill>
                <a:sym typeface="Wingdings" pitchFamily="2" charset="2"/>
              </a:rPr>
              <a:t></a:t>
            </a:r>
            <a:r>
              <a:rPr lang="en-GB" sz="1400" dirty="0"/>
              <a:t>Tokenizes raw text in document type columns into TokenizedSentence .</a:t>
            </a:r>
          </a:p>
          <a:p>
            <a:endParaRPr lang="en-GB" sz="1400" dirty="0"/>
          </a:p>
          <a:p>
            <a:r>
              <a:rPr lang="en-GB" sz="1400" dirty="0">
                <a:solidFill>
                  <a:srgbClr val="008C75"/>
                </a:solidFill>
                <a:sym typeface="Wingdings" pitchFamily="2" charset="2"/>
              </a:rPr>
              <a:t>&lt;-- </a:t>
            </a:r>
            <a:r>
              <a:rPr lang="en-GB" sz="1400" dirty="0">
                <a:sym typeface="Wingdings" pitchFamily="2" charset="2"/>
              </a:rPr>
              <a:t>Pretrained model creates the bert embeddings (</a:t>
            </a:r>
            <a:r>
              <a:rPr lang="en-GB" sz="1400" dirty="0"/>
              <a:t>dense vector representations) for nlp.</a:t>
            </a:r>
            <a:endParaRPr lang="en-GB" sz="1400" dirty="0">
              <a:sym typeface="Wingdings" pitchFamily="2" charset="2"/>
            </a:endParaRPr>
          </a:p>
          <a:p>
            <a:endParaRPr lang="en-GB" sz="1400" dirty="0">
              <a:solidFill>
                <a:srgbClr val="008C75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ß"/>
            </a:pPr>
            <a:r>
              <a:rPr lang="en-GB" sz="1400" dirty="0">
                <a:solidFill>
                  <a:srgbClr val="008C75"/>
                </a:solidFill>
                <a:sym typeface="Wingdings" pitchFamily="2" charset="2"/>
              </a:rPr>
              <a:t> </a:t>
            </a:r>
            <a:r>
              <a:rPr lang="en-GB" sz="1400" dirty="0">
                <a:sym typeface="Wingdings" pitchFamily="2" charset="2"/>
              </a:rPr>
              <a:t>transform embeddings to vectors.</a:t>
            </a:r>
            <a:endParaRPr lang="en-GB" sz="1400" dirty="0"/>
          </a:p>
          <a:p>
            <a:br>
              <a:rPr lang="en-GB" sz="1400" dirty="0">
                <a:solidFill>
                  <a:srgbClr val="008C75"/>
                </a:solidFill>
              </a:rPr>
            </a:br>
            <a:endParaRPr lang="en-GR" sz="1400" dirty="0">
              <a:solidFill>
                <a:srgbClr val="008C7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CD793-33D7-875F-F529-3A7F5C4B7A3C}"/>
              </a:ext>
            </a:extLst>
          </p:cNvPr>
          <p:cNvSpPr txBox="1"/>
          <p:nvPr/>
        </p:nvSpPr>
        <p:spPr>
          <a:xfrm>
            <a:off x="3486149" y="4816549"/>
            <a:ext cx="3456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400" dirty="0">
                <a:solidFill>
                  <a:srgbClr val="008C75"/>
                </a:solidFill>
                <a:sym typeface="Wingdings" pitchFamily="2" charset="2"/>
              </a:rPr>
              <a:t> </a:t>
            </a:r>
            <a:r>
              <a:rPr lang="en-GB" sz="1400" dirty="0">
                <a:sym typeface="Wingdings" pitchFamily="2" charset="2"/>
              </a:rPr>
              <a:t>W</a:t>
            </a:r>
            <a:r>
              <a:rPr lang="en-GR" sz="1400" dirty="0">
                <a:sym typeface="Wingdings" pitchFamily="2" charset="2"/>
              </a:rPr>
              <a:t>ay of designing the model</a:t>
            </a:r>
            <a:r>
              <a:rPr lang="en-GR" sz="1400" dirty="0">
                <a:solidFill>
                  <a:srgbClr val="008C75"/>
                </a:solidFill>
                <a:sym typeface="Wingdings" pitchFamily="2" charset="2"/>
              </a:rPr>
              <a:t>.</a:t>
            </a:r>
            <a:endParaRPr lang="en-GR" sz="1400" dirty="0">
              <a:solidFill>
                <a:srgbClr val="008C75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D5FE07-37FD-E832-1945-0550D7FD1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" y="5910667"/>
            <a:ext cx="3486149" cy="416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43AE62-6F17-0FB4-81FE-6A5FB8FD99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91" y="5124326"/>
            <a:ext cx="6707129" cy="1733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146E2-2F1C-403D-A93B-DB07EA3D240E}"/>
              </a:ext>
            </a:extLst>
          </p:cNvPr>
          <p:cNvSpPr txBox="1"/>
          <p:nvPr/>
        </p:nvSpPr>
        <p:spPr>
          <a:xfrm>
            <a:off x="872359" y="6327228"/>
            <a:ext cx="239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3200" dirty="0">
                <a:solidFill>
                  <a:srgbClr val="008C75"/>
                </a:solidFill>
                <a:sym typeface="Wingdings" pitchFamily="2" charset="2"/>
              </a:rPr>
              <a:t></a:t>
            </a:r>
            <a:endParaRPr lang="en-GR" sz="3200" dirty="0">
              <a:solidFill>
                <a:srgbClr val="008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8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5064E-0147-7C7A-FA67-DFE5E1E11C60}"/>
              </a:ext>
            </a:extLst>
          </p:cNvPr>
          <p:cNvSpPr txBox="1"/>
          <p:nvPr/>
        </p:nvSpPr>
        <p:spPr>
          <a:xfrm>
            <a:off x="0" y="0"/>
            <a:ext cx="694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MODELS THAT WERE USED FOR CLASSIFICATION WITH CLASSIFIERDL: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9A4E3-3F84-1B4F-F81C-1266B37FC805}"/>
              </a:ext>
            </a:extLst>
          </p:cNvPr>
          <p:cNvSpPr txBox="1"/>
          <p:nvPr/>
        </p:nvSpPr>
        <p:spPr>
          <a:xfrm>
            <a:off x="441434" y="536028"/>
            <a:ext cx="636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Before we dive in, what should we expect?</a:t>
            </a:r>
          </a:p>
          <a:p>
            <a:r>
              <a:rPr lang="en-GR" dirty="0">
                <a:solidFill>
                  <a:srgbClr val="008C75"/>
                </a:solidFill>
                <a:sym typeface="Wingdings" pitchFamily="2" charset="2"/>
              </a:rPr>
              <a:t> </a:t>
            </a:r>
            <a:r>
              <a:rPr lang="en-GR" dirty="0">
                <a:sym typeface="Wingdings" pitchFamily="2" charset="2"/>
              </a:rPr>
              <a:t>Is our dataset balanced?</a:t>
            </a:r>
            <a:endParaRPr lang="en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ABAD9-475C-9C40-B2A8-85DA483B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153"/>
            <a:ext cx="3048000" cy="646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E9424-951E-BD4F-CE1A-4F5294E2A286}"/>
              </a:ext>
            </a:extLst>
          </p:cNvPr>
          <p:cNvSpPr txBox="1"/>
          <p:nvPr/>
        </p:nvSpPr>
        <p:spPr>
          <a:xfrm>
            <a:off x="0" y="2133600"/>
            <a:ext cx="264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8C75"/>
                </a:solidFill>
              </a:rPr>
              <a:t>(PySpark S</a:t>
            </a:r>
            <a:r>
              <a:rPr lang="en-GR" sz="1400" dirty="0">
                <a:solidFill>
                  <a:srgbClr val="008C75"/>
                </a:solidFill>
              </a:rPr>
              <a:t>ql functions needed)</a:t>
            </a:r>
          </a:p>
        </p:txBody>
      </p:sp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DA898F49-A4C2-D670-143F-218057B75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3" y="2779761"/>
            <a:ext cx="2527300" cy="1215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9CB461-59AC-3A5C-CD70-4BF39CF04DA5}"/>
              </a:ext>
            </a:extLst>
          </p:cNvPr>
          <p:cNvSpPr txBox="1"/>
          <p:nvPr/>
        </p:nvSpPr>
        <p:spPr>
          <a:xfrm>
            <a:off x="3486150" y="2648607"/>
            <a:ext cx="33245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sz="1600" dirty="0"/>
              <a:t>The mean of fraudulent is very close to zero.</a:t>
            </a:r>
          </a:p>
          <a:p>
            <a:endParaRPr lang="en-GR" sz="1600" dirty="0"/>
          </a:p>
          <a:p>
            <a:r>
              <a:rPr lang="en-GR" sz="1600" dirty="0"/>
              <a:t>17014 out of 17880 entries belong to the zero fraudulent class, more than 95% !</a:t>
            </a:r>
          </a:p>
          <a:p>
            <a:endParaRPr lang="en-GR" sz="1600" dirty="0"/>
          </a:p>
          <a:p>
            <a:endParaRPr lang="en-GR" sz="1600" dirty="0"/>
          </a:p>
          <a:p>
            <a:endParaRPr lang="en-GR" sz="1600" dirty="0"/>
          </a:p>
          <a:p>
            <a:pPr marL="285750" indent="-285750">
              <a:buFont typeface="Wingdings" pitchFamily="2" charset="2"/>
              <a:buChar char="à"/>
            </a:pPr>
            <a:r>
              <a:rPr lang="en-GR" sz="1600" dirty="0">
                <a:sym typeface="Wingdings" pitchFamily="2" charset="2"/>
              </a:rPr>
              <a:t>Big dataset impalance!</a:t>
            </a:r>
          </a:p>
          <a:p>
            <a:pPr marL="285750" indent="-285750">
              <a:buFont typeface="Wingdings" pitchFamily="2" charset="2"/>
              <a:buChar char="à"/>
            </a:pPr>
            <a:endParaRPr lang="en-GR" sz="1600" dirty="0">
              <a:sym typeface="Wingdings" pitchFamily="2" charset="2"/>
            </a:endParaRPr>
          </a:p>
          <a:p>
            <a:endParaRPr lang="en-GR" sz="1600" dirty="0"/>
          </a:p>
          <a:p>
            <a:pPr marL="285750" indent="-285750">
              <a:buFont typeface="Wingdings" pitchFamily="2" charset="2"/>
              <a:buChar char="à"/>
            </a:pPr>
            <a:r>
              <a:rPr lang="en-GB" sz="1600" dirty="0">
                <a:sym typeface="Wingdings" pitchFamily="2" charset="2"/>
              </a:rPr>
              <a:t>W</a:t>
            </a:r>
            <a:r>
              <a:rPr lang="en-GR" sz="1600" dirty="0">
                <a:sym typeface="Wingdings" pitchFamily="2" charset="2"/>
              </a:rPr>
              <a:t>e expect our models to be biased.</a:t>
            </a:r>
          </a:p>
          <a:p>
            <a:endParaRPr lang="en-GR" sz="1600" dirty="0">
              <a:solidFill>
                <a:srgbClr val="008C75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B23CF0-E2CD-4FE7-0F69-A7227F01C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66" y="3963395"/>
            <a:ext cx="478800" cy="2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8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0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FC2242-6724-15A9-D0B4-BF9D7E3950B6}"/>
              </a:ext>
            </a:extLst>
          </p:cNvPr>
          <p:cNvSpPr/>
          <p:nvPr/>
        </p:nvSpPr>
        <p:spPr>
          <a:xfrm>
            <a:off x="10510" y="724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8C7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 SENTENCE EMBEDDINGS FOR  JOB POSTINGS CLASSIFICATION USING CLASSIFIERDL:</a:t>
            </a:r>
            <a:endParaRPr lang="en-GR" dirty="0">
              <a:solidFill>
                <a:srgbClr val="008C7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70794-897D-EC2B-868A-A45F1241FC21}"/>
              </a:ext>
            </a:extLst>
          </p:cNvPr>
          <p:cNvSpPr txBox="1"/>
          <p:nvPr/>
        </p:nvSpPr>
        <p:spPr>
          <a:xfrm>
            <a:off x="378372" y="935421"/>
            <a:ext cx="4960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Same imports we used for bert embeddings (word to vector transformation).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622E8-2A1E-B70B-BE45-3C64C0631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" y="1688322"/>
            <a:ext cx="4490720" cy="50971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5A322A-279E-3D62-C84E-82EC6ACB0055}"/>
              </a:ext>
            </a:extLst>
          </p:cNvPr>
          <p:cNvSpPr txBox="1"/>
          <p:nvPr/>
        </p:nvSpPr>
        <p:spPr>
          <a:xfrm>
            <a:off x="4501230" y="5580993"/>
            <a:ext cx="24418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W</a:t>
            </a:r>
            <a:r>
              <a:rPr lang="en-GR" sz="1400" dirty="0"/>
              <a:t>e use scikit learns classification report which gives us all the requested metrics to measure and compare our models</a:t>
            </a:r>
            <a:r>
              <a:rPr lang="en-GR" sz="1400" dirty="0">
                <a:solidFill>
                  <a:srgbClr val="008C75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326A9-6386-DDB6-40C2-CBBBD75A036F}"/>
              </a:ext>
            </a:extLst>
          </p:cNvPr>
          <p:cNvSpPr txBox="1"/>
          <p:nvPr/>
        </p:nvSpPr>
        <p:spPr>
          <a:xfrm>
            <a:off x="4256690" y="1688322"/>
            <a:ext cx="26863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GB" sz="1400" dirty="0">
                <a:sym typeface="Wingdings" pitchFamily="2" charset="2"/>
              </a:rPr>
              <a:t>S</a:t>
            </a:r>
            <a:r>
              <a:rPr lang="en-GR" sz="1400" dirty="0">
                <a:sym typeface="Wingdings" pitchFamily="2" charset="2"/>
              </a:rPr>
              <a:t>ame as before</a:t>
            </a:r>
          </a:p>
          <a:p>
            <a:pPr marL="285750" indent="-285750">
              <a:buFont typeface="Wingdings" pitchFamily="2" charset="2"/>
              <a:buChar char="à"/>
            </a:pPr>
            <a:endParaRPr lang="en-G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G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GB" sz="1400" dirty="0">
                <a:sym typeface="Wingdings" pitchFamily="2" charset="2"/>
              </a:rPr>
              <a:t>Whole S</a:t>
            </a:r>
            <a:r>
              <a:rPr lang="en-GR" sz="1400" dirty="0">
                <a:sym typeface="Wingdings" pitchFamily="2" charset="2"/>
              </a:rPr>
              <a:t>entence embeddings</a:t>
            </a:r>
          </a:p>
          <a:p>
            <a:pPr marL="285750" indent="-285750">
              <a:buFont typeface="Wingdings" pitchFamily="2" charset="2"/>
              <a:buChar char="à"/>
            </a:pPr>
            <a:endParaRPr lang="en-G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G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GR" sz="1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GB" sz="1400" dirty="0"/>
              <a:t>Trains a ClassifierDL for generic binary Text Classification</a:t>
            </a:r>
            <a:r>
              <a:rPr lang="en-GR" sz="1400" dirty="0">
                <a:sym typeface="Wingdings" pitchFamily="2" charset="2"/>
              </a:rPr>
              <a:t> (in our project 0 or 1, could be used for multiple classes. It uses</a:t>
            </a:r>
            <a:r>
              <a:rPr lang="en-GB" sz="1400" dirty="0"/>
              <a:t> a deep learning model built inside TensorFlow. </a:t>
            </a:r>
            <a:endParaRPr lang="en-GR" sz="1400" dirty="0"/>
          </a:p>
        </p:txBody>
      </p:sp>
    </p:spTree>
    <p:extLst>
      <p:ext uri="{BB962C8B-B14F-4D97-AF65-F5344CB8AC3E}">
        <p14:creationId xmlns:p14="http://schemas.microsoft.com/office/powerpoint/2010/main" val="400947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C6C3E816-E75D-CA5D-66E5-FCF622787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4653" b="1270"/>
          <a:stretch/>
        </p:blipFill>
        <p:spPr>
          <a:xfrm>
            <a:off x="6943059" y="-2"/>
            <a:ext cx="5276989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FE238-1419-2EFD-F6F3-82BDE96E36B8}"/>
              </a:ext>
            </a:extLst>
          </p:cNvPr>
          <p:cNvSpPr txBox="1"/>
          <p:nvPr/>
        </p:nvSpPr>
        <p:spPr>
          <a:xfrm>
            <a:off x="1626781" y="1041991"/>
            <a:ext cx="860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DD396E-1EF4-48AC-C95B-B66E64C6B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943059" cy="1975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5006-7497-857E-140F-14CC35B60F0D}"/>
              </a:ext>
            </a:extLst>
          </p:cNvPr>
          <p:cNvSpPr txBox="1"/>
          <p:nvPr/>
        </p:nvSpPr>
        <p:spPr>
          <a:xfrm>
            <a:off x="0" y="2102069"/>
            <a:ext cx="6943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>
                <a:solidFill>
                  <a:srgbClr val="008C75"/>
                </a:solidFill>
              </a:rPr>
              <a:t>Bad results!</a:t>
            </a:r>
          </a:p>
          <a:p>
            <a:r>
              <a:rPr lang="en-GR" sz="1400" dirty="0">
                <a:solidFill>
                  <a:srgbClr val="008C75"/>
                </a:solidFill>
              </a:rPr>
              <a:t>	</a:t>
            </a:r>
          </a:p>
          <a:p>
            <a:r>
              <a:rPr lang="en-GR" sz="1400" dirty="0">
                <a:solidFill>
                  <a:srgbClr val="008C75"/>
                </a:solidFill>
              </a:rPr>
              <a:t>	What do these metrics measure?</a:t>
            </a:r>
          </a:p>
          <a:p>
            <a:r>
              <a:rPr lang="en-GR" sz="1400" dirty="0">
                <a:solidFill>
                  <a:srgbClr val="008C75"/>
                </a:solidFill>
              </a:rPr>
              <a:t>		</a:t>
            </a:r>
            <a:r>
              <a:rPr lang="en-GB" sz="1400" b="1" dirty="0">
                <a:solidFill>
                  <a:srgbClr val="008C75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A90FB0-C1B3-D5ED-CE90-BCD2C3B7E46B}"/>
              </a:ext>
            </a:extLst>
          </p:cNvPr>
          <p:cNvSpPr txBox="1"/>
          <p:nvPr/>
        </p:nvSpPr>
        <p:spPr>
          <a:xfrm>
            <a:off x="1338298" y="3017935"/>
            <a:ext cx="55767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R" sz="1600" dirty="0"/>
              <a:t> </a:t>
            </a:r>
            <a:r>
              <a:rPr lang="en-GB" sz="1600" dirty="0"/>
              <a:t>Precision: What percent of the predictions were correct?  (how good is the model at predicting a specific category)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/>
              <a:t>Recall: Percentage of correct positive predictions relative to total actual positives.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/>
              <a:t>F1 Score: A weighted harmonic mean of precision and recall. 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/>
              <a:t>Accuracy: How many predictions were right?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/>
              <a:t>Support: # actual occurrences of the class in the specified dataset.</a:t>
            </a:r>
            <a:endParaRPr lang="en-GR" sz="1600" dirty="0"/>
          </a:p>
        </p:txBody>
      </p:sp>
    </p:spTree>
    <p:extLst>
      <p:ext uri="{BB962C8B-B14F-4D97-AF65-F5344CB8AC3E}">
        <p14:creationId xmlns:p14="http://schemas.microsoft.com/office/powerpoint/2010/main" val="2939412439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426</TotalTime>
  <Words>928</Words>
  <Application>Microsoft Macintosh PowerPoint</Application>
  <PresentationFormat>Widescreen</PresentationFormat>
  <Paragraphs>141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Nova Cond</vt:lpstr>
      <vt:lpstr>Calibri</vt:lpstr>
      <vt:lpstr>Impact</vt:lpstr>
      <vt:lpstr>Wingdings</vt:lpstr>
      <vt:lpstr>TornVTI</vt:lpstr>
      <vt:lpstr>DEPARTMENT OF COMPUTER ENGINEERING AND INFORMATICS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COMPUTER ENGINEERING AND INFORMATICS </dc:title>
  <dc:creator>ΓΕΡΑΡΙΔΗΣ ΕΥΑΓΓΕΛΟΣ</dc:creator>
  <cp:lastModifiedBy>ΓΕΡΑΡΙΔΗΣ ΕΥΑΓΓΕΛΟΣ</cp:lastModifiedBy>
  <cp:revision>74</cp:revision>
  <dcterms:created xsi:type="dcterms:W3CDTF">2022-07-03T21:39:10Z</dcterms:created>
  <dcterms:modified xsi:type="dcterms:W3CDTF">2022-07-04T14:31:08Z</dcterms:modified>
</cp:coreProperties>
</file>